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2"/>
  </p:handoutMasterIdLst>
  <p:sldIdLst>
    <p:sldId id="256" r:id="rId2"/>
    <p:sldId id="257" r:id="rId3"/>
    <p:sldId id="263" r:id="rId4"/>
    <p:sldId id="262" r:id="rId5"/>
    <p:sldId id="258" r:id="rId6"/>
    <p:sldId id="261" r:id="rId7"/>
    <p:sldId id="259" r:id="rId8"/>
    <p:sldId id="265" r:id="rId9"/>
    <p:sldId id="260" r:id="rId10"/>
    <p:sldId id="264" r:id="rId11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7038"/>
    <a:srgbClr val="7EADB5"/>
    <a:srgbClr val="92C9D2"/>
    <a:srgbClr val="98D1DA"/>
    <a:srgbClr val="E3FF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491" autoAdjust="0"/>
    <p:restoredTop sz="94702"/>
  </p:normalViewPr>
  <p:slideViewPr>
    <p:cSldViewPr snapToGrid="0" snapToObjects="1">
      <p:cViewPr varScale="1">
        <p:scale>
          <a:sx n="129" d="100"/>
          <a:sy n="129" d="100"/>
        </p:scale>
        <p:origin x="75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2374585-AE79-43AA-A43C-D2988D7368F6}" type="datetimeFigureOut">
              <a:rPr lang="en-US" smtClean="0"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BF9EAD7-D0FD-4D88-915C-9E1918C45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115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d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F47DC-1AA8-CD4D-93E8-5E3CE328FB41}" type="datetimeFigureOut">
              <a:rPr lang="en-US" smtClean="0"/>
              <a:pPr/>
              <a:t>7/19/2018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45C81-BABF-F847-BD9D-C4A160BCD50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4781652"/>
            <a:ext cx="5050367" cy="1588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footer.eps"/>
          <p:cNvPicPr>
            <a:picLocks noChangeAspect="1"/>
          </p:cNvPicPr>
          <p:nvPr userDrawn="1"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13"/>
              <a:stretch>
                <a:fillRect/>
              </a:stretch>
            </p:blipFill>
          </mc:Choice>
          <mc:Fallback>
            <p:blipFill>
              <a:blip r:embed="rId14"/>
              <a:stretch>
                <a:fillRect/>
              </a:stretch>
            </p:blipFill>
          </mc:Fallback>
        </mc:AlternateContent>
        <p:spPr>
          <a:xfrm>
            <a:off x="457203" y="4841853"/>
            <a:ext cx="4618564" cy="2458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3.pd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.pd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90-90-90-wordmark-2018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50987" y="863907"/>
            <a:ext cx="3014027" cy="1356741"/>
          </a:xfrm>
          <a:prstGeom prst="rect">
            <a:avLst/>
          </a:prstGeom>
        </p:spPr>
      </p:pic>
      <p:pic>
        <p:nvPicPr>
          <p:cNvPr id="12" name="Picture 11" descr="90-90-90-Sponsors-2018-stacked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46036" y="2832100"/>
            <a:ext cx="3223928" cy="1492250"/>
          </a:xfrm>
          <a:prstGeom prst="rect">
            <a:avLst/>
          </a:prstGeom>
        </p:spPr>
      </p:pic>
      <p:pic>
        <p:nvPicPr>
          <p:cNvPr id="8" name="Picture 7" descr="canal-house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-1"/>
            <a:ext cx="4572003" cy="51435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697" y="130012"/>
            <a:ext cx="8229600" cy="85725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not on track</a:t>
            </a:r>
          </a:p>
        </p:txBody>
      </p:sp>
      <p:sp>
        <p:nvSpPr>
          <p:cNvPr id="6" name="Rectangle 5"/>
          <p:cNvSpPr/>
          <p:nvPr/>
        </p:nvSpPr>
        <p:spPr>
          <a:xfrm>
            <a:off x="380697" y="4576352"/>
            <a:ext cx="822960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*UNAIDS 2018 Global AIDS Update “Miles to Go”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" y="987262"/>
            <a:ext cx="7912268" cy="3606964"/>
          </a:xfrm>
        </p:spPr>
      </p:pic>
    </p:spTree>
    <p:extLst>
      <p:ext uri="{BB962C8B-B14F-4D97-AF65-F5344CB8AC3E}">
        <p14:creationId xmlns:p14="http://schemas.microsoft.com/office/powerpoint/2010/main" val="373928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9850"/>
            <a:ext cx="457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Start Free, Stay Free, AIDS Free - </a:t>
            </a:r>
          </a:p>
          <a:p>
            <a:pPr algn="ctr"/>
            <a:r>
              <a:rPr lang="en-GB" sz="16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Accelerating the </a:t>
            </a:r>
            <a:r>
              <a:rPr lang="en-GB" sz="1600" dirty="0" err="1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Pediatric</a:t>
            </a:r>
            <a:r>
              <a:rPr lang="en-GB" sz="1600" dirty="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HIV Agenda </a:t>
            </a:r>
            <a:endParaRPr lang="en-US" sz="1600" spc="100" dirty="0">
              <a:solidFill>
                <a:schemeClr val="bg1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683000"/>
            <a:ext cx="457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pc="100" dirty="0">
                <a:solidFill>
                  <a:schemeClr val="bg1"/>
                </a:solidFill>
                <a:latin typeface="Arial Narrow"/>
                <a:cs typeface="Arial Narrow"/>
              </a:rPr>
              <a:t>Chip Lyons</a:t>
            </a:r>
          </a:p>
          <a:p>
            <a:pPr algn="ctr"/>
            <a:r>
              <a:rPr lang="en-US" sz="1600" spc="100" dirty="0">
                <a:solidFill>
                  <a:schemeClr val="bg1"/>
                </a:solidFill>
                <a:latin typeface="Arial Narrow"/>
                <a:cs typeface="Arial Narrow"/>
              </a:rPr>
              <a:t>President &amp; CEO</a:t>
            </a:r>
          </a:p>
          <a:p>
            <a:pPr algn="ctr"/>
            <a:r>
              <a:rPr lang="en-US" sz="1600" spc="100" dirty="0">
                <a:solidFill>
                  <a:schemeClr val="bg1"/>
                </a:solidFill>
                <a:latin typeface="Arial Narrow"/>
                <a:cs typeface="Arial Narrow"/>
              </a:rPr>
              <a:t>Elizabeth Glaser Pediatric AIDS Foundation</a:t>
            </a:r>
          </a:p>
        </p:txBody>
      </p:sp>
      <p:pic>
        <p:nvPicPr>
          <p:cNvPr id="11" name="Picture 10" descr="90-90-90-wordmark-2018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350987" y="863907"/>
            <a:ext cx="3014027" cy="1356741"/>
          </a:xfrm>
          <a:prstGeom prst="rect">
            <a:avLst/>
          </a:prstGeom>
        </p:spPr>
      </p:pic>
      <p:pic>
        <p:nvPicPr>
          <p:cNvPr id="12" name="Picture 11" descr="90-90-90-Sponsors-2018-stacked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5246036" y="2832100"/>
            <a:ext cx="3223928" cy="149225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751020"/>
          </a:xfrm>
        </p:spPr>
        <p:txBody>
          <a:bodyPr>
            <a:normAutofit/>
          </a:bodyPr>
          <a:lstStyle/>
          <a:p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</a:t>
            </a:r>
            <a:r>
              <a:rPr lang="en-US" sz="3000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Plan* (2011-2015)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*Global Plan Towards the Elimination of New HIV Infections Among Children by 2015 and Keeping Their Mothers Alive, in 21 priority countries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1670675"/>
              </p:ext>
            </p:extLst>
          </p:nvPr>
        </p:nvGraphicFramePr>
        <p:xfrm>
          <a:off x="546452" y="1200151"/>
          <a:ext cx="796366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830">
                  <a:extLst>
                    <a:ext uri="{9D8B030D-6E8A-4147-A177-3AD203B41FA5}">
                      <a16:colId xmlns:a16="http://schemas.microsoft.com/office/drawing/2014/main" val="3894711891"/>
                    </a:ext>
                  </a:extLst>
                </a:gridCol>
                <a:gridCol w="3981830">
                  <a:extLst>
                    <a:ext uri="{9D8B030D-6E8A-4147-A177-3AD203B41FA5}">
                      <a16:colId xmlns:a16="http://schemas.microsoft.com/office/drawing/2014/main" val="1444101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Target #1</a:t>
                      </a:r>
                    </a:p>
                  </a:txBody>
                  <a:tcPr>
                    <a:solidFill>
                      <a:srgbClr val="7EAD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Global Target #2</a:t>
                      </a:r>
                    </a:p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EAD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87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the number of new HIV infections among children by 90%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Reduce the number of AIDS-related maternal deaths by 50%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81087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880750"/>
              </p:ext>
            </p:extLst>
          </p:nvPr>
        </p:nvGraphicFramePr>
        <p:xfrm>
          <a:off x="546452" y="2723463"/>
          <a:ext cx="7963660" cy="115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81830">
                  <a:extLst>
                    <a:ext uri="{9D8B030D-6E8A-4147-A177-3AD203B41FA5}">
                      <a16:colId xmlns:a16="http://schemas.microsoft.com/office/drawing/2014/main" val="2541368679"/>
                    </a:ext>
                  </a:extLst>
                </a:gridCol>
                <a:gridCol w="3981830">
                  <a:extLst>
                    <a:ext uri="{9D8B030D-6E8A-4147-A177-3AD203B41FA5}">
                      <a16:colId xmlns:a16="http://schemas.microsoft.com/office/drawing/2014/main" val="3521514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achieved: Target #1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Progress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achieved: Target #2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0943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HIV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infections among children reduced by 60%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AIDS-related</a:t>
                      </a:r>
                      <a:r>
                        <a:rPr lang="en-US" sz="16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deaths among women of reproductive age reduced by 43%</a:t>
                      </a:r>
                      <a:endPara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331978"/>
                  </a:ext>
                </a:extLst>
              </a:tr>
            </a:tbl>
          </a:graphicData>
        </a:graphic>
      </p:graphicFrame>
      <p:cxnSp>
        <p:nvCxnSpPr>
          <p:cNvPr id="7" name="Straight Arrow Connector 6"/>
          <p:cNvCxnSpPr/>
          <p:nvPr/>
        </p:nvCxnSpPr>
        <p:spPr>
          <a:xfrm>
            <a:off x="2408041" y="2393598"/>
            <a:ext cx="7286" cy="243152"/>
          </a:xfrm>
          <a:prstGeom prst="straightConnector1">
            <a:avLst/>
          </a:prstGeom>
          <a:ln>
            <a:solidFill>
              <a:srgbClr val="D77038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443908" y="2392268"/>
            <a:ext cx="7286" cy="243152"/>
          </a:xfrm>
          <a:prstGeom prst="straightConnector1">
            <a:avLst/>
          </a:prstGeom>
          <a:ln>
            <a:solidFill>
              <a:srgbClr val="D77038"/>
            </a:solidFill>
            <a:tailEnd type="triangle"/>
          </a:ln>
          <a:effectLst>
            <a:outerShdw dist="20000" sx="1000" sy="1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296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HLM Targets: 2018 and 2020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3C8E2D-2A6A-674C-A4CB-DEA42432AD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4272987"/>
              </p:ext>
            </p:extLst>
          </p:nvPr>
        </p:nvGraphicFramePr>
        <p:xfrm>
          <a:off x="705507" y="1261539"/>
          <a:ext cx="7732986" cy="30106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23338">
                  <a:extLst>
                    <a:ext uri="{9D8B030D-6E8A-4147-A177-3AD203B41FA5}">
                      <a16:colId xmlns:a16="http://schemas.microsoft.com/office/drawing/2014/main" val="3894711891"/>
                    </a:ext>
                  </a:extLst>
                </a:gridCol>
                <a:gridCol w="1182414">
                  <a:extLst>
                    <a:ext uri="{9D8B030D-6E8A-4147-A177-3AD203B41FA5}">
                      <a16:colId xmlns:a16="http://schemas.microsoft.com/office/drawing/2014/main" val="1444101109"/>
                    </a:ext>
                  </a:extLst>
                </a:gridCol>
                <a:gridCol w="1127234">
                  <a:extLst>
                    <a:ext uri="{9D8B030D-6E8A-4147-A177-3AD203B41FA5}">
                      <a16:colId xmlns:a16="http://schemas.microsoft.com/office/drawing/2014/main" val="31786655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Target</a:t>
                      </a:r>
                    </a:p>
                  </a:txBody>
                  <a:tcPr>
                    <a:solidFill>
                      <a:srgbClr val="7EAD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  <a:p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EAD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rgbClr val="7EAD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587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Start Free: </a:t>
                      </a: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infections in children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HIV+ pregnant women on ART (%)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&lt;40,000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&lt;20,000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381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Stay Free: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infections in adolescents/young women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VMMC (men, focus on ages 15-29)</a:t>
                      </a:r>
                    </a:p>
                  </a:txBody>
                  <a:tcPr>
                    <a:solidFill>
                      <a:srgbClr val="E3FFF9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bg1">
                            <a:lumMod val="9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E3FFF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&lt;100,000</a:t>
                      </a: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25,000,000</a:t>
                      </a:r>
                    </a:p>
                  </a:txBody>
                  <a:tcPr>
                    <a:solidFill>
                      <a:srgbClr val="E3FF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5881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AIDS Free: </a:t>
                      </a: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 (age 0-14) on ART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Adolescents (age 15-19) on ART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Children on ART (%)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1,600,000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1,200,000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1,400,000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1,000,000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95%</a:t>
                      </a:r>
                    </a:p>
                  </a:txBody>
                  <a:tcPr>
                    <a:solidFill>
                      <a:srgbClr val="92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7226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39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717" y="205979"/>
            <a:ext cx="8797159" cy="857250"/>
          </a:xfrm>
        </p:spPr>
        <p:txBody>
          <a:bodyPr>
            <a:noAutofit/>
          </a:bodyPr>
          <a:lstStyle/>
          <a:p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Ending AIDS Among Children, Adolescents and Young Women by 2020</a:t>
            </a:r>
            <a:endParaRPr lang="en-US" sz="3000" dirty="0">
              <a:solidFill>
                <a:srgbClr val="D77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73615" y="1172796"/>
            <a:ext cx="4196769" cy="3600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Accelerated Fast-Track Approach </a:t>
            </a:r>
            <a:endParaRPr lang="en-US" sz="3000" dirty="0">
              <a:solidFill>
                <a:srgbClr val="D77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1"/>
            <a:ext cx="3531476" cy="3394472"/>
          </a:xfrm>
        </p:spPr>
        <p:txBody>
          <a:bodyPr>
            <a:normAutofit fontScale="62500" lnSpcReduction="20000"/>
          </a:bodyPr>
          <a:lstStyle/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Co-convened by UNAIDS and PEPFAR</a:t>
            </a: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300" dirty="0">
                <a:latin typeface="Arial" panose="020B0604020202020204" pitchFamily="34" charset="0"/>
                <a:cs typeface="Arial" panose="020B0604020202020204" pitchFamily="34" charset="0"/>
              </a:rPr>
              <a:t>Launched at the UN General Assembly High Level Meeting on HIV/AIDS (June 2016) &amp; at AIDS 2016 in Durban (July 2016)</a:t>
            </a: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endParaRPr lang="en-GB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GB" sz="2300" dirty="0">
                <a:latin typeface="Arial" panose="020B0604020202020204" pitchFamily="34" charset="0"/>
                <a:cs typeface="Arial" panose="020B0604020202020204" pitchFamily="34" charset="0"/>
              </a:rPr>
              <a:t>Builds upon the Global Plan 2011-2015, DREAMS, ACT</a:t>
            </a:r>
            <a:endParaRPr lang="en-US" sz="2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278129" y="1200151"/>
            <a:ext cx="3863431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29" y="2423524"/>
            <a:ext cx="4572000" cy="2077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65" y="939820"/>
            <a:ext cx="2135527" cy="195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05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latin typeface="Museo Slab 300"/>
                <a:cs typeface="Museo Slab 300"/>
              </a:rPr>
              <a:t/>
            </a:r>
            <a:br>
              <a:rPr lang="en-US" sz="2400" dirty="0">
                <a:latin typeface="Museo Slab 300"/>
                <a:cs typeface="Museo Slab 300"/>
              </a:rPr>
            </a:br>
            <a:r>
              <a:rPr lang="en-US" sz="2500" b="1" dirty="0">
                <a:solidFill>
                  <a:srgbClr val="D77038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AIDS Free: Prioritizing actions that are most urgent to reach pediatric and adolescent treatment targets</a:t>
            </a:r>
            <a:r>
              <a:rPr lang="en-US" sz="2500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500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500" dirty="0">
              <a:solidFill>
                <a:srgbClr val="D7703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373" y="1213001"/>
            <a:ext cx="3799679" cy="35446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Kenya-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86"/>
          <a:stretch/>
        </p:blipFill>
        <p:spPr>
          <a:xfrm>
            <a:off x="661970" y="1436076"/>
            <a:ext cx="4580403" cy="233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74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b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 Consultations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5052848" cy="3394472"/>
          </a:xfrm>
        </p:spPr>
        <p:txBody>
          <a:bodyPr>
            <a:normAutofit fontScale="92500" lnSpcReduction="20000"/>
          </a:bodyPr>
          <a:lstStyle/>
          <a:p>
            <a:r>
              <a:rPr lang="en-US" sz="1900" b="1" dirty="0">
                <a:solidFill>
                  <a:srgbClr val="7E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High-level Ministerial Dialogue in Geneva (Dec 2016)</a:t>
            </a:r>
          </a:p>
          <a:p>
            <a:pPr lvl="1">
              <a:lnSpc>
                <a:spcPct val="11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Convened by UNAIDS to engage political leaders (10+ Ministers of Health)</a:t>
            </a:r>
          </a:p>
          <a:p>
            <a:r>
              <a:rPr lang="en-US" sz="2100" b="1" dirty="0">
                <a:solidFill>
                  <a:srgbClr val="7E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Ministerial Progress Review in Geneva (June 2017) </a:t>
            </a:r>
          </a:p>
          <a:p>
            <a:pPr lvl="1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Convened by UNAIDS and PEPFAR to review progress against Start Free, Stay Free, AIDS Free targets </a:t>
            </a:r>
          </a:p>
          <a:p>
            <a:r>
              <a:rPr lang="en-US" sz="2100" b="1" dirty="0">
                <a:solidFill>
                  <a:srgbClr val="7E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AIDS Free workshop in Cote d’Ivoire (December 2017)</a:t>
            </a:r>
          </a:p>
          <a:p>
            <a:pPr lvl="1">
              <a:lnSpc>
                <a:spcPct val="120000"/>
              </a:lnSpc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Involved 21 countries on how to </a:t>
            </a:r>
            <a:r>
              <a:rPr lang="en-GB" sz="1500" dirty="0">
                <a:latin typeface="Arial" panose="020B0604020202020204" pitchFamily="34" charset="0"/>
                <a:cs typeface="Arial" panose="020B0604020202020204" pitchFamily="34" charset="0"/>
              </a:rPr>
              <a:t>scale up timely diagnosis, treatment and care for children and adolescents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E108A-C115-DD4A-946A-3932222B3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97" y="1063228"/>
            <a:ext cx="2404241" cy="360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27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5978"/>
            <a:ext cx="9088820" cy="1402105"/>
          </a:xfrm>
        </p:spPr>
        <p:txBody>
          <a:bodyPr>
            <a:noAutofit/>
          </a:bodyPr>
          <a:lstStyle/>
          <a:p>
            <a:r>
              <a:rPr lang="en-US" sz="2700" b="1" dirty="0">
                <a:solidFill>
                  <a:srgbClr val="D77038"/>
                </a:solidFill>
                <a:latin typeface="Arial" panose="020B0604020202020204" pitchFamily="34" charset="0"/>
                <a:ea typeface="Ebrima" panose="02000000000000000000" pitchFamily="2" charset="0"/>
                <a:cs typeface="Arial" panose="020B0604020202020204" pitchFamily="34" charset="0"/>
              </a:rPr>
              <a:t>Rome Action Plan for Scaling Up Early Diagnosis and Treatment of Children and Adolescents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4061"/>
            <a:ext cx="7945821" cy="1905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November 2017 set of concrete commitments among stakeholders from the public, private, intergovernmental, and non-profit sectors centered around the need to:</a:t>
            </a:r>
          </a:p>
          <a:p>
            <a:r>
              <a:rPr lang="en-US" sz="1600" b="1" i="1" dirty="0">
                <a:solidFill>
                  <a:srgbClr val="7E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</a:t>
            </a:r>
            <a:r>
              <a:rPr lang="en-US" sz="1600" b="1" i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 on a limited set of priority formulations for children (the “PADO list”); </a:t>
            </a:r>
          </a:p>
          <a:p>
            <a:r>
              <a:rPr lang="en-US" sz="1600" b="1" i="1" dirty="0">
                <a:solidFill>
                  <a:srgbClr val="7E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accelerate</a:t>
            </a:r>
            <a:r>
              <a:rPr lang="en-US" sz="1600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their development, approval, and roll-out; and </a:t>
            </a:r>
          </a:p>
          <a:p>
            <a:r>
              <a:rPr lang="en-US" sz="1600" b="1" i="1" dirty="0">
                <a:solidFill>
                  <a:srgbClr val="7EADB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collaborate</a:t>
            </a:r>
            <a:r>
              <a:rPr lang="en-US" sz="1600" b="1" i="1" dirty="0">
                <a:solidFill>
                  <a:srgbClr val="D7703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more closely on the technical, financial, and political elements of pediatric ARV R&amp;D and uptake. </a:t>
            </a:r>
          </a:p>
        </p:txBody>
      </p:sp>
    </p:spTree>
    <p:extLst>
      <p:ext uri="{BB962C8B-B14F-4D97-AF65-F5344CB8AC3E}">
        <p14:creationId xmlns:p14="http://schemas.microsoft.com/office/powerpoint/2010/main" val="2086639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1855</TotalTime>
  <Words>431</Words>
  <Application>Microsoft Office PowerPoint</Application>
  <PresentationFormat>On-screen Show (16:9)</PresentationFormat>
  <Paragraphs>77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Arial Narrow</vt:lpstr>
      <vt:lpstr>Calibri</vt:lpstr>
      <vt:lpstr>Ebrima</vt:lpstr>
      <vt:lpstr>Museo Slab 300</vt:lpstr>
      <vt:lpstr>Office Theme</vt:lpstr>
      <vt:lpstr>PowerPoint Presentation</vt:lpstr>
      <vt:lpstr>PowerPoint Presentation</vt:lpstr>
      <vt:lpstr>Global Plan* (2011-2015)</vt:lpstr>
      <vt:lpstr>HLM Targets: 2018 and 2020</vt:lpstr>
      <vt:lpstr>Ending AIDS Among Children, Adolescents and Young Women by 2020</vt:lpstr>
      <vt:lpstr>Accelerated Fast-Track Approach </vt:lpstr>
      <vt:lpstr> AIDS Free: Prioritizing actions that are most urgent to reach pediatric and adolescent treatment targets </vt:lpstr>
      <vt:lpstr>Country Consultations</vt:lpstr>
      <vt:lpstr>Rome Action Plan for Scaling Up Early Diagnosis and Treatment of Children and Adolescents</vt:lpstr>
      <vt:lpstr>We are not on track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Dominic Vecchiollo</dc:creator>
  <cp:lastModifiedBy>Erica Martin</cp:lastModifiedBy>
  <cp:revision>29</cp:revision>
  <cp:lastPrinted>2018-07-19T16:30:48Z</cp:lastPrinted>
  <dcterms:created xsi:type="dcterms:W3CDTF">2018-07-02T00:55:52Z</dcterms:created>
  <dcterms:modified xsi:type="dcterms:W3CDTF">2018-07-19T21:19:56Z</dcterms:modified>
</cp:coreProperties>
</file>